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91" r:id="rId2"/>
    <p:sldId id="530" r:id="rId3"/>
    <p:sldId id="513" r:id="rId4"/>
    <p:sldId id="544" r:id="rId5"/>
    <p:sldId id="545" r:id="rId6"/>
    <p:sldId id="546" r:id="rId7"/>
    <p:sldId id="549" r:id="rId8"/>
    <p:sldId id="528" r:id="rId9"/>
    <p:sldId id="547" r:id="rId10"/>
    <p:sldId id="548" r:id="rId11"/>
    <p:sldId id="551" r:id="rId12"/>
    <p:sldId id="552" r:id="rId13"/>
    <p:sldId id="553" r:id="rId14"/>
    <p:sldId id="554" r:id="rId15"/>
    <p:sldId id="550" r:id="rId16"/>
    <p:sldId id="527" r:id="rId17"/>
    <p:sldId id="399" r:id="rId18"/>
    <p:sldId id="52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4" d="100"/>
          <a:sy n="74" d="100"/>
        </p:scale>
        <p:origin x="90" y="10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3642080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1572087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227692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9/26/2021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hyperlink" Target="https://github.com/soyuztechnologies/Corporate_Full_Stack_Training/blob/master/Day%207/Association.txt"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hyperlink" Target="http://stcfin.st.com:8021/sap/opu/odata/sap/ZSL_EMP_DEMO_SRV/?$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3.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4.</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Steps for Creating Association</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86770" y="989874"/>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Step</a:t>
            </a:r>
            <a:r>
              <a:rPr lang="en-US" b="1" dirty="0">
                <a:solidFill>
                  <a:prstClr val="black"/>
                </a:solidFill>
                <a:latin typeface="Calibri" panose="020F0502020204030204"/>
                <a:cs typeface="Calibri" panose="020F0502020204030204" pitchFamily="34" charset="0"/>
              </a:rPr>
              <a:t>2: </a:t>
            </a:r>
            <a:r>
              <a:rPr lang="en-US" dirty="0">
                <a:solidFill>
                  <a:prstClr val="black"/>
                </a:solidFill>
                <a:latin typeface="Calibri" panose="020F0502020204030204"/>
                <a:cs typeface="Calibri" panose="020F0502020204030204" pitchFamily="34" charset="0"/>
              </a:rPr>
              <a:t>Go to DPC extension and redefine the method for </a:t>
            </a:r>
            <a:r>
              <a:rPr lang="en-US" b="1" dirty="0">
                <a:solidFill>
                  <a:prstClr val="black"/>
                </a:solidFill>
                <a:latin typeface="Calibri" panose="020F0502020204030204"/>
                <a:cs typeface="Calibri" panose="020F0502020204030204" pitchFamily="34" charset="0"/>
              </a:rPr>
              <a:t>supplierSet GetEntity</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a16="http://schemas.microsoft.com/office/drawing/2014/main" xmlns="" id="{8EBD6ACB-D4C1-4767-ABC1-A2C3C883DFB3}"/>
              </a:ext>
            </a:extLst>
          </p:cNvPr>
          <p:cNvPicPr>
            <a:picLocks noChangeAspect="1"/>
          </p:cNvPicPr>
          <p:nvPr/>
        </p:nvPicPr>
        <p:blipFill>
          <a:blip r:embed="rId6"/>
          <a:stretch>
            <a:fillRect/>
          </a:stretch>
        </p:blipFill>
        <p:spPr>
          <a:xfrm>
            <a:off x="326946" y="1376217"/>
            <a:ext cx="11292008" cy="5190837"/>
          </a:xfrm>
          <a:prstGeom prst="rect">
            <a:avLst/>
          </a:prstGeom>
        </p:spPr>
      </p:pic>
      <p:sp>
        <p:nvSpPr>
          <p:cNvPr id="18" name="TextBox 17">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OData Service for Sales Order Header And Sales Order Item Data </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850862" y="1810950"/>
            <a:ext cx="5217445" cy="3467426"/>
          </a:xfrm>
          <a:prstGeom prst="rect">
            <a:avLst/>
          </a:prstGeom>
        </p:spPr>
      </p:pic>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Building Get EntitySet for Sales Order</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830617" y="1601293"/>
            <a:ext cx="8673989" cy="4807426"/>
          </a:xfrm>
          <a:prstGeom prst="rect">
            <a:avLst/>
          </a:prstGeom>
        </p:spPr>
      </p:pic>
      <p:sp>
        <p:nvSpPr>
          <p:cNvPr id="3" name="Rectangle 2"/>
          <p:cNvSpPr/>
          <p:nvPr/>
        </p:nvSpPr>
        <p:spPr>
          <a:xfrm>
            <a:off x="655320" y="118662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SalesOrderSet Get EntitySet</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defRPr/>
            </a:pPr>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Get Entity(Single </a:t>
            </a:r>
            <a:r>
              <a:rPr lang="en-IN" sz="3600" dirty="0">
                <a:solidFill>
                  <a:prstClr val="black"/>
                </a:solidFill>
                <a:latin typeface="Cooper Black" panose="0208090404030B020404" pitchFamily="18" charset="0"/>
              </a:rPr>
              <a:t>Record) Method</a:t>
            </a:r>
            <a:endParaRPr lang="en-IN" sz="3600" dirty="0">
              <a:solidFill>
                <a:prstClr val="black"/>
              </a:solidFill>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655321" y="1595666"/>
            <a:ext cx="10008386" cy="4722095"/>
          </a:xfrm>
          <a:prstGeom prst="rect">
            <a:avLst/>
          </a:prstGeom>
        </p:spPr>
      </p:pic>
      <p:sp>
        <p:nvSpPr>
          <p:cNvPr id="16" name="Rectangle 15"/>
          <p:cNvSpPr/>
          <p:nvPr/>
        </p:nvSpPr>
        <p:spPr>
          <a:xfrm>
            <a:off x="655320" y="118662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SalesOrderSet Get Entity</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Building Get Entity Set Method for OrderItems</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822747" y="1881091"/>
            <a:ext cx="7522764" cy="4284914"/>
          </a:xfrm>
          <a:prstGeom prst="rect">
            <a:avLst/>
          </a:prstGeom>
        </p:spPr>
      </p:pic>
      <p:sp>
        <p:nvSpPr>
          <p:cNvPr id="16" name="Rectangle 15"/>
          <p:cNvSpPr/>
          <p:nvPr/>
        </p:nvSpPr>
        <p:spPr>
          <a:xfrm>
            <a:off x="668199" y="144420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OrderItmsSet Get EntitySet</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Association Between Sales Order and Sales Order Item</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655321" y="1845951"/>
            <a:ext cx="3620465" cy="2650697"/>
          </a:xfrm>
          <a:prstGeom prst="rect">
            <a:avLst/>
          </a:prstGeom>
        </p:spPr>
      </p:pic>
      <p:pic>
        <p:nvPicPr>
          <p:cNvPr id="3" name="Picture 2"/>
          <p:cNvPicPr>
            <a:picLocks noChangeAspect="1"/>
          </p:cNvPicPr>
          <p:nvPr/>
        </p:nvPicPr>
        <p:blipFill>
          <a:blip r:embed="rId6"/>
          <a:stretch>
            <a:fillRect/>
          </a:stretch>
        </p:blipFill>
        <p:spPr>
          <a:xfrm>
            <a:off x="655321" y="5510365"/>
            <a:ext cx="8133333" cy="400000"/>
          </a:xfrm>
          <a:prstGeom prst="rect">
            <a:avLst/>
          </a:prstGeom>
        </p:spPr>
      </p:pic>
      <p:sp>
        <p:nvSpPr>
          <p:cNvPr id="4" name="Chevron 3"/>
          <p:cNvSpPr/>
          <p:nvPr/>
        </p:nvSpPr>
        <p:spPr>
          <a:xfrm rot="5400000">
            <a:off x="1879630" y="4466161"/>
            <a:ext cx="788044" cy="96697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hlinkClick r:id="rId7"/>
          </p:cNvPr>
          <p:cNvPicPr>
            <a:picLocks noChangeAspect="1"/>
          </p:cNvPicPr>
          <p:nvPr/>
        </p:nvPicPr>
        <p:blipFill>
          <a:blip r:embed="rId8"/>
          <a:stretch>
            <a:fillRect/>
          </a:stretch>
        </p:blipFill>
        <p:spPr>
          <a:xfrm>
            <a:off x="5119979" y="2149766"/>
            <a:ext cx="6619048" cy="1942857"/>
          </a:xfrm>
          <a:prstGeom prst="rect">
            <a:avLst/>
          </a:prstGeom>
        </p:spPr>
      </p:pic>
      <p:sp>
        <p:nvSpPr>
          <p:cNvPr id="16" name="TextBox 15">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a:t>
            </a:r>
            <a:r>
              <a:rPr lang="en-US" dirty="0" smtClean="0"/>
              <a:t>for get Service URL</a:t>
            </a:r>
            <a:r>
              <a:rPr lang="en-US" dirty="0" smtClean="0"/>
              <a:t>.</a:t>
            </a:r>
            <a:endParaRPr lang="en-IN" dirty="0"/>
          </a:p>
        </p:txBody>
      </p:sp>
      <p:sp>
        <p:nvSpPr>
          <p:cNvPr id="6" name="Right Arrow 5"/>
          <p:cNvSpPr/>
          <p:nvPr/>
        </p:nvSpPr>
        <p:spPr>
          <a:xfrm>
            <a:off x="4430332" y="2910625"/>
            <a:ext cx="553792" cy="27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615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18</a:t>
            </a:fld>
            <a:endParaRPr lang="en-US" dirty="0"/>
          </a:p>
        </p:txBody>
      </p:sp>
      <p:pic>
        <p:nvPicPr>
          <p:cNvPr id="11" name="Picture Placeholder 10">
            <a:extLst>
              <a:ext uri="{FF2B5EF4-FFF2-40B4-BE49-F238E27FC236}">
                <a16:creationId xmlns=""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936" y="1492853"/>
            <a:ext cx="5962650" cy="3448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4</a:t>
            </a:r>
            <a:endParaRPr lang="en-IN" sz="3600" dirty="0">
              <a:latin typeface="Cooper Black" panose="0208090404030B020404" pitchFamily="18" charset="0"/>
            </a:endParaRPr>
          </a:p>
        </p:txBody>
      </p:sp>
      <p:sp>
        <p:nvSpPr>
          <p:cNvPr id="12" name="TextBox 11">
            <a:extLst>
              <a:ext uri="{FF2B5EF4-FFF2-40B4-BE49-F238E27FC236}">
                <a16:creationId xmlns="" xmlns:a16="http://schemas.microsoft.com/office/drawing/2014/main" id="{1E8BD2BC-59B0-4D30-97AE-9B4A2D8F7B41}"/>
              </a:ext>
            </a:extLst>
          </p:cNvPr>
          <p:cNvSpPr txBox="1"/>
          <p:nvPr/>
        </p:nvSpPr>
        <p:spPr>
          <a:xfrm>
            <a:off x="1108285" y="1191817"/>
            <a:ext cx="867071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Debugging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External Debugger ( Debug using Business User ) </a:t>
            </a:r>
            <a:r>
              <a:rPr lang="en-US" dirty="0" smtClean="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Association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Why we need Association</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Benefits of Association</a:t>
            </a:r>
            <a:endParaRPr lang="en-US" dirty="0" smtClean="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Implementing Association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Association between product and supplier</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Sales Order </a:t>
            </a:r>
            <a:r>
              <a:rPr lang="en-US" dirty="0" smtClean="0">
                <a:latin typeface="Calibri" panose="020F0502020204030204" pitchFamily="34" charset="0"/>
                <a:cs typeface="Calibri" panose="020F0502020204030204" pitchFamily="34" charset="0"/>
              </a:rPr>
              <a:t>, Sales Order Item – Get Method’s</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Association between Sales Order and Order Items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Debugging ?</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6049"/>
            <a:ext cx="10725357" cy="1754326"/>
          </a:xfrm>
          <a:prstGeom prst="rect">
            <a:avLst/>
          </a:prstGeom>
        </p:spPr>
        <p:txBody>
          <a:bodyPr wrap="square">
            <a:spAutoFit/>
          </a:bodyPr>
          <a:lstStyle/>
          <a:p>
            <a:pPr algn="just"/>
            <a:r>
              <a:rPr lang="en-US" dirty="0" smtClean="0">
                <a:solidFill>
                  <a:srgbClr val="202124"/>
                </a:solidFill>
              </a:rPr>
              <a:t>Debugging </a:t>
            </a:r>
            <a:r>
              <a:rPr lang="en-US" dirty="0">
                <a:solidFill>
                  <a:srgbClr val="202124"/>
                </a:solidFill>
              </a:rPr>
              <a:t>is </a:t>
            </a:r>
            <a:r>
              <a:rPr lang="en-US" b="1" dirty="0">
                <a:solidFill>
                  <a:srgbClr val="202124"/>
                </a:solidFill>
              </a:rPr>
              <a:t>the process of detecting and removing of existing and potential errors</a:t>
            </a:r>
            <a:r>
              <a:rPr lang="en-US" dirty="0">
                <a:solidFill>
                  <a:srgbClr val="202124"/>
                </a:solidFill>
              </a:rPr>
              <a:t> (also called as 'bugs') in a software code that can cause it to behave unexpectedly or crash. To prevent incorrect operation of a software or system, debugging is used to find and resolve bugs or </a:t>
            </a:r>
            <a:r>
              <a:rPr lang="en-US" dirty="0" smtClean="0">
                <a:solidFill>
                  <a:srgbClr val="202124"/>
                </a:solidFill>
              </a:rPr>
              <a:t>defects</a:t>
            </a:r>
          </a:p>
          <a:p>
            <a:pPr algn="just"/>
            <a:r>
              <a:rPr lang="en-US" dirty="0"/>
              <a:t>The ABAP </a:t>
            </a:r>
            <a:r>
              <a:rPr lang="en-US" dirty="0" smtClean="0"/>
              <a:t>Debugger </a:t>
            </a:r>
            <a:r>
              <a:rPr lang="en-US" dirty="0"/>
              <a:t>is </a:t>
            </a:r>
            <a:r>
              <a:rPr lang="en-US" b="1" dirty="0"/>
              <a:t>a tool of </a:t>
            </a:r>
            <a:r>
              <a:rPr lang="en-US" b="1" dirty="0" smtClean="0"/>
              <a:t>the ABAP </a:t>
            </a:r>
            <a:r>
              <a:rPr lang="en-US" b="1" dirty="0"/>
              <a:t>with which you can stop running program und then execute them line-by-line or section-by-section</a:t>
            </a:r>
            <a:r>
              <a:rPr lang="en-US" dirty="0"/>
              <a:t>. ... This means any errors in the source text of the program can be found quickly. The ABAP Debugger is an integrated test tool within the ABAP Workbench.</a:t>
            </a:r>
            <a:endParaRPr lang="en-US" dirty="0"/>
          </a:p>
        </p:txBody>
      </p:sp>
      <p:pic>
        <p:nvPicPr>
          <p:cNvPr id="2056" name="Picture 8" descr="Debugging - Free animals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
            <a:off x="3648866" y="3289281"/>
            <a:ext cx="3222068" cy="322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Debug using Business User</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5"/>
          <a:stretch>
            <a:fillRect/>
          </a:stretch>
        </p:blipFill>
        <p:spPr>
          <a:xfrm>
            <a:off x="655321" y="1562292"/>
            <a:ext cx="3257356" cy="2228797"/>
          </a:xfrm>
          <a:prstGeom prst="rect">
            <a:avLst/>
          </a:prstGeom>
        </p:spPr>
      </p:pic>
      <p:pic>
        <p:nvPicPr>
          <p:cNvPr id="3" name="Picture 2"/>
          <p:cNvPicPr>
            <a:picLocks noChangeAspect="1"/>
          </p:cNvPicPr>
          <p:nvPr/>
        </p:nvPicPr>
        <p:blipFill>
          <a:blip r:embed="rId6"/>
          <a:stretch>
            <a:fillRect/>
          </a:stretch>
        </p:blipFill>
        <p:spPr>
          <a:xfrm>
            <a:off x="7435296" y="1014506"/>
            <a:ext cx="4148582" cy="2776583"/>
          </a:xfrm>
          <a:prstGeom prst="rect">
            <a:avLst/>
          </a:prstGeom>
        </p:spPr>
      </p:pic>
      <p:pic>
        <p:nvPicPr>
          <p:cNvPr id="4" name="Picture 3"/>
          <p:cNvPicPr>
            <a:picLocks noChangeAspect="1"/>
          </p:cNvPicPr>
          <p:nvPr/>
        </p:nvPicPr>
        <p:blipFill>
          <a:blip r:embed="rId7"/>
          <a:stretch>
            <a:fillRect/>
          </a:stretch>
        </p:blipFill>
        <p:spPr>
          <a:xfrm>
            <a:off x="3737230" y="3909333"/>
            <a:ext cx="4351782" cy="2772750"/>
          </a:xfrm>
          <a:prstGeom prst="rect">
            <a:avLst/>
          </a:prstGeom>
        </p:spPr>
      </p:pic>
      <p:sp>
        <p:nvSpPr>
          <p:cNvPr id="5" name="Rectangle 4"/>
          <p:cNvSpPr/>
          <p:nvPr/>
        </p:nvSpPr>
        <p:spPr>
          <a:xfrm>
            <a:off x="591821" y="1136049"/>
            <a:ext cx="2504853" cy="369332"/>
          </a:xfrm>
          <a:prstGeom prst="rect">
            <a:avLst/>
          </a:prstGeom>
        </p:spPr>
        <p:txBody>
          <a:bodyPr wrap="none">
            <a:spAutoFit/>
          </a:bodyPr>
          <a:lstStyle/>
          <a:p>
            <a:r>
              <a:rPr lang="en-US" dirty="0" smtClean="0"/>
              <a:t>Step 1. Go to Tcode SE38</a:t>
            </a:r>
            <a:endParaRPr lang="en-US" dirty="0"/>
          </a:p>
        </p:txBody>
      </p:sp>
      <p:sp>
        <p:nvSpPr>
          <p:cNvPr id="6" name="Chevron 5"/>
          <p:cNvSpPr/>
          <p:nvPr/>
        </p:nvSpPr>
        <p:spPr>
          <a:xfrm>
            <a:off x="5270500" y="2032000"/>
            <a:ext cx="889000" cy="889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657867" y="3926733"/>
            <a:ext cx="2910833" cy="646331"/>
          </a:xfrm>
          <a:prstGeom prst="rect">
            <a:avLst/>
          </a:prstGeom>
        </p:spPr>
        <p:txBody>
          <a:bodyPr wrap="square">
            <a:spAutoFit/>
          </a:bodyPr>
          <a:lstStyle/>
          <a:p>
            <a:r>
              <a:rPr lang="en-US" dirty="0" smtClean="0"/>
              <a:t>Step 2. Click </a:t>
            </a:r>
            <a:r>
              <a:rPr lang="en-US" dirty="0"/>
              <a:t>on </a:t>
            </a:r>
            <a:r>
              <a:rPr lang="en-US" dirty="0" smtClean="0"/>
              <a:t>Utilities &amp; go to Settings.</a:t>
            </a:r>
            <a:endParaRPr lang="en-US" dirty="0"/>
          </a:p>
        </p:txBody>
      </p:sp>
      <p:sp>
        <p:nvSpPr>
          <p:cNvPr id="18" name="Rectangle 17"/>
          <p:cNvSpPr/>
          <p:nvPr/>
        </p:nvSpPr>
        <p:spPr>
          <a:xfrm>
            <a:off x="8684267" y="3939433"/>
            <a:ext cx="2910833" cy="646331"/>
          </a:xfrm>
          <a:prstGeom prst="rect">
            <a:avLst/>
          </a:prstGeom>
        </p:spPr>
        <p:txBody>
          <a:bodyPr wrap="square">
            <a:spAutoFit/>
          </a:bodyPr>
          <a:lstStyle/>
          <a:p>
            <a:r>
              <a:rPr lang="en-US" dirty="0" smtClean="0"/>
              <a:t>Step 3. Click </a:t>
            </a:r>
            <a:r>
              <a:rPr lang="en-US" dirty="0"/>
              <a:t>on </a:t>
            </a:r>
            <a:r>
              <a:rPr lang="en-US" dirty="0" smtClean="0"/>
              <a:t>Debugging &amp; Select User.</a:t>
            </a:r>
            <a:endParaRPr lang="en-US" dirty="0"/>
          </a:p>
        </p:txBody>
      </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Perform Debugging </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4626"/>
            <a:ext cx="3827780" cy="1200329"/>
          </a:xfrm>
          <a:prstGeom prst="rect">
            <a:avLst/>
          </a:prstGeom>
        </p:spPr>
        <p:txBody>
          <a:bodyPr wrap="square">
            <a:spAutoFit/>
          </a:bodyPr>
          <a:lstStyle/>
          <a:p>
            <a:pPr>
              <a:buFont typeface="+mj-lt"/>
              <a:buAutoNum type="arabicPeriod"/>
            </a:pPr>
            <a:r>
              <a:rPr lang="en-US" dirty="0" smtClean="0">
                <a:solidFill>
                  <a:srgbClr val="202124"/>
                </a:solidFill>
              </a:rPr>
              <a:t>  Single </a:t>
            </a:r>
            <a:r>
              <a:rPr lang="en-US" dirty="0">
                <a:solidFill>
                  <a:srgbClr val="202124"/>
                </a:solidFill>
              </a:rPr>
              <a:t>step (the F5 key</a:t>
            </a:r>
            <a:r>
              <a:rPr lang="en-US" dirty="0" smtClean="0">
                <a:solidFill>
                  <a:srgbClr val="202124"/>
                </a:solidFill>
              </a:rPr>
              <a:t>). </a:t>
            </a:r>
            <a:endParaRPr lang="en-US" dirty="0">
              <a:solidFill>
                <a:srgbClr val="202124"/>
              </a:solidFill>
            </a:endParaRPr>
          </a:p>
          <a:p>
            <a:pPr>
              <a:buFont typeface="+mj-lt"/>
              <a:buAutoNum type="arabicPeriod"/>
            </a:pPr>
            <a:r>
              <a:rPr lang="en-US" dirty="0" smtClean="0">
                <a:solidFill>
                  <a:srgbClr val="202124"/>
                </a:solidFill>
              </a:rPr>
              <a:t>  Execute </a:t>
            </a:r>
            <a:r>
              <a:rPr lang="en-US" dirty="0">
                <a:solidFill>
                  <a:srgbClr val="202124"/>
                </a:solidFill>
              </a:rPr>
              <a:t>(the F6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Return </a:t>
            </a:r>
            <a:r>
              <a:rPr lang="en-US" dirty="0">
                <a:solidFill>
                  <a:srgbClr val="202124"/>
                </a:solidFill>
              </a:rPr>
              <a:t>(the F7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Run/Continue </a:t>
            </a:r>
            <a:r>
              <a:rPr lang="en-US" dirty="0">
                <a:solidFill>
                  <a:srgbClr val="202124"/>
                </a:solidFill>
              </a:rPr>
              <a:t>(the F8 key).</a:t>
            </a:r>
            <a:endParaRPr lang="en-US" b="0" i="0" dirty="0">
              <a:solidFill>
                <a:srgbClr val="202124"/>
              </a:solidFill>
              <a:effectLst/>
            </a:endParaRPr>
          </a:p>
        </p:txBody>
      </p:sp>
      <p:pic>
        <p:nvPicPr>
          <p:cNvPr id="3" name="Picture 2"/>
          <p:cNvPicPr>
            <a:picLocks noChangeAspect="1"/>
          </p:cNvPicPr>
          <p:nvPr/>
        </p:nvPicPr>
        <p:blipFill>
          <a:blip r:embed="rId5"/>
          <a:stretch>
            <a:fillRect/>
          </a:stretch>
        </p:blipFill>
        <p:spPr>
          <a:xfrm>
            <a:off x="6203953" y="1148648"/>
            <a:ext cx="5535038" cy="3097327"/>
          </a:xfrm>
          <a:prstGeom prst="rect">
            <a:avLst/>
          </a:prstGeom>
        </p:spPr>
      </p:pic>
      <p:pic>
        <p:nvPicPr>
          <p:cNvPr id="4" name="Picture 3"/>
          <p:cNvPicPr>
            <a:picLocks noChangeAspect="1"/>
          </p:cNvPicPr>
          <p:nvPr/>
        </p:nvPicPr>
        <p:blipFill>
          <a:blip r:embed="rId6"/>
          <a:stretch>
            <a:fillRect/>
          </a:stretch>
        </p:blipFill>
        <p:spPr>
          <a:xfrm>
            <a:off x="655319" y="2552753"/>
            <a:ext cx="4700397" cy="4236442"/>
          </a:xfrm>
          <a:prstGeom prst="rect">
            <a:avLst/>
          </a:prstGeom>
        </p:spPr>
      </p:pic>
      <p:sp>
        <p:nvSpPr>
          <p:cNvPr id="5" name="Rectangle 4"/>
          <p:cNvSpPr/>
          <p:nvPr/>
        </p:nvSpPr>
        <p:spPr>
          <a:xfrm>
            <a:off x="7350469" y="4258574"/>
            <a:ext cx="2569934" cy="369332"/>
          </a:xfrm>
          <a:prstGeom prst="rect">
            <a:avLst/>
          </a:prstGeom>
        </p:spPr>
        <p:txBody>
          <a:bodyPr wrap="none">
            <a:spAutoFit/>
          </a:bodyPr>
          <a:lstStyle/>
          <a:p>
            <a:r>
              <a:rPr lang="en-US" dirty="0" smtClean="0">
                <a:solidFill>
                  <a:srgbClr val="202124"/>
                </a:solidFill>
              </a:rPr>
              <a:t>Assign External Debugger</a:t>
            </a:r>
            <a:endParaRPr lang="en-US" dirty="0"/>
          </a:p>
        </p:txBody>
      </p:sp>
      <p:sp>
        <p:nvSpPr>
          <p:cNvPr id="7" name="Chevron 6"/>
          <p:cNvSpPr/>
          <p:nvPr/>
        </p:nvSpPr>
        <p:spPr>
          <a:xfrm rot="-10800000">
            <a:off x="5459832" y="3257637"/>
            <a:ext cx="614633" cy="59684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Association ?</a:t>
            </a:r>
            <a:endParaRPr lang="en-IN" sz="3600" dirty="0">
              <a:latin typeface="Cooper Black" panose="0208090404030B020404" pitchFamily="18" charset="0"/>
            </a:endParaRPr>
          </a:p>
        </p:txBody>
      </p:sp>
      <p:sp>
        <p:nvSpPr>
          <p:cNvPr id="2" name="Rectangle 1"/>
          <p:cNvSpPr/>
          <p:nvPr/>
        </p:nvSpPr>
        <p:spPr>
          <a:xfrm>
            <a:off x="655320" y="1136049"/>
            <a:ext cx="10725357" cy="1477328"/>
          </a:xfrm>
          <a:prstGeom prst="rect">
            <a:avLst/>
          </a:prstGeom>
        </p:spPr>
        <p:txBody>
          <a:bodyPr wrap="square">
            <a:spAutoFit/>
          </a:bodyPr>
          <a:lstStyle/>
          <a:p>
            <a:pPr algn="just"/>
            <a:r>
              <a:rPr lang="en-US" dirty="0"/>
              <a:t>You can define associations between entities to express relationships between entities. With associations it is possible to reflect foreign key constraints on database tables, hierarchies and other relations between database objects. </a:t>
            </a:r>
            <a:r>
              <a:rPr lang="en-US" dirty="0" smtClean="0"/>
              <a:t>OSDL( Open </a:t>
            </a:r>
            <a:r>
              <a:rPr lang="en-US" dirty="0"/>
              <a:t>Source Development </a:t>
            </a:r>
            <a:r>
              <a:rPr lang="en-US" dirty="0" smtClean="0"/>
              <a:t>Labs ) </a:t>
            </a:r>
            <a:r>
              <a:rPr lang="en-US" dirty="0"/>
              <a:t>supports simple associations, where the information about the relationship is stored in one of the participating entities, and complex associations, where the relationship information is stored in a separate association table.</a:t>
            </a:r>
          </a:p>
        </p:txBody>
      </p:sp>
      <p:sp>
        <p:nvSpPr>
          <p:cNvPr id="16" name="TextBox 15">
            <a:extLst>
              <a:ext uri="{FF2B5EF4-FFF2-40B4-BE49-F238E27FC236}">
                <a16:creationId xmlns:a16="http://schemas.microsoft.com/office/drawing/2014/main" xmlns="" id="{5C430C02-DD67-4E7F-81BC-3FE9A4559CC3}"/>
              </a:ext>
            </a:extLst>
          </p:cNvPr>
          <p:cNvSpPr txBox="1"/>
          <p:nvPr/>
        </p:nvSpPr>
        <p:spPr>
          <a:xfrm>
            <a:off x="673892" y="3046838"/>
            <a:ext cx="8894619"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Why we need Association</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 name="Rectangle 4"/>
          <p:cNvSpPr/>
          <p:nvPr/>
        </p:nvSpPr>
        <p:spPr>
          <a:xfrm>
            <a:off x="655320" y="1110407"/>
            <a:ext cx="10725357" cy="2308324"/>
          </a:xfrm>
          <a:prstGeom prst="rect">
            <a:avLst/>
          </a:prstGeom>
        </p:spPr>
        <p:txBody>
          <a:bodyPr wrap="square">
            <a:spAutoFit/>
          </a:bodyPr>
          <a:lstStyle/>
          <a:p>
            <a:pPr algn="just"/>
            <a:r>
              <a:rPr lang="en-US" dirty="0">
                <a:solidFill>
                  <a:srgbClr val="202124"/>
                </a:solidFill>
              </a:rPr>
              <a:t>we understood the basic operation performed in OData service. invoked by $expand. Let's see what is meant by association and navigation property. Associations </a:t>
            </a:r>
            <a:r>
              <a:rPr lang="en-US" b="1" dirty="0">
                <a:solidFill>
                  <a:srgbClr val="202124"/>
                </a:solidFill>
              </a:rPr>
              <a:t>define the relationship between two or more Entity Types</a:t>
            </a:r>
            <a:r>
              <a:rPr lang="en-US" dirty="0">
                <a:solidFill>
                  <a:srgbClr val="202124"/>
                </a:solidFill>
              </a:rPr>
              <a:t> (for example, Employee </a:t>
            </a:r>
            <a:r>
              <a:rPr lang="en-US" dirty="0" smtClean="0">
                <a:solidFill>
                  <a:srgbClr val="202124"/>
                </a:solidFill>
              </a:rPr>
              <a:t>Works For </a:t>
            </a:r>
            <a:r>
              <a:rPr lang="en-US" dirty="0">
                <a:solidFill>
                  <a:srgbClr val="202124"/>
                </a:solidFill>
              </a:rPr>
              <a:t>Department</a:t>
            </a:r>
            <a:r>
              <a:rPr lang="en-US" dirty="0" smtClean="0">
                <a:solidFill>
                  <a:srgbClr val="202124"/>
                </a:solidFill>
              </a:rPr>
              <a:t>).</a:t>
            </a:r>
          </a:p>
          <a:p>
            <a:pPr algn="just"/>
            <a:endParaRPr lang="en-US" dirty="0">
              <a:solidFill>
                <a:srgbClr val="202124"/>
              </a:solidFill>
            </a:endParaRPr>
          </a:p>
          <a:p>
            <a:pPr algn="just"/>
            <a:endParaRPr lang="en-US" dirty="0" smtClean="0">
              <a:solidFill>
                <a:srgbClr val="202124"/>
              </a:solidFill>
            </a:endParaRPr>
          </a:p>
          <a:p>
            <a:pPr algn="just"/>
            <a:endParaRPr lang="en-US" dirty="0">
              <a:solidFill>
                <a:srgbClr val="202124"/>
              </a:solidFill>
            </a:endParaRPr>
          </a:p>
          <a:p>
            <a:pPr algn="just"/>
            <a:endParaRPr lang="en-US" dirty="0" smtClean="0">
              <a:solidFill>
                <a:srgbClr val="202124"/>
              </a:solidFill>
            </a:endParaRPr>
          </a:p>
          <a:p>
            <a:pPr algn="just"/>
            <a:r>
              <a:rPr lang="en-US" dirty="0" smtClean="0">
                <a:solidFill>
                  <a:srgbClr val="202124"/>
                </a:solidFill>
              </a:rPr>
              <a:t>Association Between Product and Supplier.</a:t>
            </a:r>
            <a:endParaRPr lang="en-US" dirty="0"/>
          </a:p>
        </p:txBody>
      </p:sp>
      <p:sp>
        <p:nvSpPr>
          <p:cNvPr id="16" name="TextBox 15">
            <a:extLst>
              <a:ext uri="{FF2B5EF4-FFF2-40B4-BE49-F238E27FC236}">
                <a16:creationId xmlns="" xmlns:a16="http://schemas.microsoft.com/office/drawing/2014/main" id="{414875D0-394E-4AF2-A3E5-0E3479FCA849}"/>
              </a:ext>
            </a:extLst>
          </p:cNvPr>
          <p:cNvSpPr txBox="1"/>
          <p:nvPr/>
        </p:nvSpPr>
        <p:spPr>
          <a:xfrm>
            <a:off x="1024188" y="516800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 xmlns:a16="http://schemas.microsoft.com/office/drawing/2014/main" id="{B7179A51-5460-4ADA-9A06-1ABE87F06D1D}"/>
              </a:ext>
            </a:extLst>
          </p:cNvPr>
          <p:cNvSpPr txBox="1"/>
          <p:nvPr/>
        </p:nvSpPr>
        <p:spPr>
          <a:xfrm>
            <a:off x="1024188" y="3808652"/>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8" name="Rectangle 17">
            <a:extLst>
              <a:ext uri="{FF2B5EF4-FFF2-40B4-BE49-F238E27FC236}">
                <a16:creationId xmlns:a16="http://schemas.microsoft.com/office/drawing/2014/main" xmlns="" id="{37F273CF-F0EA-457A-B235-FCBF9A6449E5}"/>
              </a:ext>
            </a:extLst>
          </p:cNvPr>
          <p:cNvSpPr/>
          <p:nvPr/>
        </p:nvSpPr>
        <p:spPr>
          <a:xfrm>
            <a:off x="801737"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20" name="Rectangle 19">
            <a:extLst>
              <a:ext uri="{FF2B5EF4-FFF2-40B4-BE49-F238E27FC236}">
                <a16:creationId xmlns:a16="http://schemas.microsoft.com/office/drawing/2014/main" xmlns="" id="{334135F6-876C-433A-9773-1EFE1E8C89CD}"/>
              </a:ext>
            </a:extLst>
          </p:cNvPr>
          <p:cNvSpPr/>
          <p:nvPr/>
        </p:nvSpPr>
        <p:spPr>
          <a:xfrm>
            <a:off x="5770289"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23" name="Straight Connector 22">
            <a:extLst>
              <a:ext uri="{FF2B5EF4-FFF2-40B4-BE49-F238E27FC236}">
                <a16:creationId xmlns:a16="http://schemas.microsoft.com/office/drawing/2014/main" xmlns="" id="{920620FA-46C1-4327-AD82-17A97AD0894D}"/>
              </a:ext>
            </a:extLst>
          </p:cNvPr>
          <p:cNvCxnSpPr>
            <a:stCxn id="18" idx="3"/>
            <a:endCxn id="20" idx="1"/>
          </p:cNvCxnSpPr>
          <p:nvPr/>
        </p:nvCxnSpPr>
        <p:spPr>
          <a:xfrm>
            <a:off x="3490130" y="4487627"/>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6F8A1AF4-7BBC-4ACF-9957-33ED351535EB}"/>
              </a:ext>
            </a:extLst>
          </p:cNvPr>
          <p:cNvSpPr txBox="1"/>
          <p:nvPr/>
        </p:nvSpPr>
        <p:spPr>
          <a:xfrm>
            <a:off x="3490130" y="4119525"/>
            <a:ext cx="2531431" cy="369332"/>
          </a:xfrm>
          <a:prstGeom prst="rect">
            <a:avLst/>
          </a:prstGeom>
          <a:noFill/>
        </p:spPr>
        <p:txBody>
          <a:bodyPr wrap="square" rtlCol="0">
            <a:spAutoFit/>
          </a:bodyPr>
          <a:lstStyle/>
          <a:p>
            <a:r>
              <a:rPr lang="en-US" dirty="0"/>
              <a:t>1            relation        1</a:t>
            </a:r>
          </a:p>
        </p:txBody>
      </p:sp>
      <p:sp>
        <p:nvSpPr>
          <p:cNvPr id="26" name="Rectangle 25">
            <a:extLst>
              <a:ext uri="{FF2B5EF4-FFF2-40B4-BE49-F238E27FC236}">
                <a16:creationId xmlns:a16="http://schemas.microsoft.com/office/drawing/2014/main" xmlns="" id="{8F5717AE-253E-4A7C-B620-EE3AA6787F26}"/>
              </a:ext>
            </a:extLst>
          </p:cNvPr>
          <p:cNvSpPr/>
          <p:nvPr/>
        </p:nvSpPr>
        <p:spPr>
          <a:xfrm>
            <a:off x="3022536" y="4958720"/>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27" name="Picture 26">
            <a:extLst>
              <a:ext uri="{FF2B5EF4-FFF2-40B4-BE49-F238E27FC236}">
                <a16:creationId xmlns:a16="http://schemas.microsoft.com/office/drawing/2014/main" xmlns="" id="{C4DB4A8D-19C8-47B6-A64D-332712A6C618}"/>
              </a:ext>
            </a:extLst>
          </p:cNvPr>
          <p:cNvPicPr>
            <a:picLocks noChangeAspect="1"/>
          </p:cNvPicPr>
          <p:nvPr/>
        </p:nvPicPr>
        <p:blipFill>
          <a:blip r:embed="rId5"/>
          <a:stretch>
            <a:fillRect/>
          </a:stretch>
        </p:blipFill>
        <p:spPr>
          <a:xfrm>
            <a:off x="9040238" y="2218158"/>
            <a:ext cx="2954107" cy="3559625"/>
          </a:xfrm>
          <a:prstGeom prst="rect">
            <a:avLst/>
          </a:prstGeom>
        </p:spPr>
      </p:pic>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Creating Association</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25404" y="109290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xmlns="" id="{1EE1A041-569E-4F42-AE08-F485C17AE310}"/>
              </a:ext>
            </a:extLst>
          </p:cNvPr>
          <p:cNvPicPr>
            <a:picLocks noChangeAspect="1"/>
          </p:cNvPicPr>
          <p:nvPr/>
        </p:nvPicPr>
        <p:blipFill>
          <a:blip r:embed="rId5"/>
          <a:stretch>
            <a:fillRect/>
          </a:stretch>
        </p:blipFill>
        <p:spPr>
          <a:xfrm>
            <a:off x="348439" y="1803987"/>
            <a:ext cx="2720576" cy="2202371"/>
          </a:xfrm>
          <a:prstGeom prst="rect">
            <a:avLst/>
          </a:prstGeom>
        </p:spPr>
      </p:pic>
      <p:pic>
        <p:nvPicPr>
          <p:cNvPr id="17" name="Picture 16">
            <a:extLst>
              <a:ext uri="{FF2B5EF4-FFF2-40B4-BE49-F238E27FC236}">
                <a16:creationId xmlns:a16="http://schemas.microsoft.com/office/drawing/2014/main" xmlns="" id="{A055FA6D-FB49-4F83-A68B-161432995A22}"/>
              </a:ext>
            </a:extLst>
          </p:cNvPr>
          <p:cNvPicPr>
            <a:picLocks noChangeAspect="1"/>
          </p:cNvPicPr>
          <p:nvPr/>
        </p:nvPicPr>
        <p:blipFill>
          <a:blip r:embed="rId6"/>
          <a:stretch>
            <a:fillRect/>
          </a:stretch>
        </p:blipFill>
        <p:spPr>
          <a:xfrm>
            <a:off x="3791087" y="1803987"/>
            <a:ext cx="3508352" cy="2294807"/>
          </a:xfrm>
          <a:prstGeom prst="rect">
            <a:avLst/>
          </a:prstGeom>
        </p:spPr>
      </p:pic>
      <p:pic>
        <p:nvPicPr>
          <p:cNvPr id="18" name="Picture 17">
            <a:extLst>
              <a:ext uri="{FF2B5EF4-FFF2-40B4-BE49-F238E27FC236}">
                <a16:creationId xmlns:a16="http://schemas.microsoft.com/office/drawing/2014/main" xmlns="" id="{E272CDDA-3374-4821-BF98-31B2DBEE1495}"/>
              </a:ext>
            </a:extLst>
          </p:cNvPr>
          <p:cNvPicPr>
            <a:picLocks noChangeAspect="1"/>
          </p:cNvPicPr>
          <p:nvPr/>
        </p:nvPicPr>
        <p:blipFill>
          <a:blip r:embed="rId7"/>
          <a:stretch>
            <a:fillRect/>
          </a:stretch>
        </p:blipFill>
        <p:spPr>
          <a:xfrm>
            <a:off x="8021512" y="1803987"/>
            <a:ext cx="3532260" cy="2294807"/>
          </a:xfrm>
          <a:prstGeom prst="rect">
            <a:avLst/>
          </a:prstGeom>
        </p:spPr>
      </p:pic>
      <p:pic>
        <p:nvPicPr>
          <p:cNvPr id="20" name="Picture 2">
            <a:extLst>
              <a:ext uri="{FF2B5EF4-FFF2-40B4-BE49-F238E27FC236}">
                <a16:creationId xmlns:a16="http://schemas.microsoft.com/office/drawing/2014/main" xmlns="" id="{39EB320C-5535-4CFA-AEA0-588640377E5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1087" y="4382760"/>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11">
            <a:extLst>
              <a:ext uri="{FF2B5EF4-FFF2-40B4-BE49-F238E27FC236}">
                <a16:creationId xmlns:a16="http://schemas.microsoft.com/office/drawing/2014/main" xmlns="" id="{6389BCC9-6E0C-4B7B-8DE1-8CF80296141D}"/>
              </a:ext>
            </a:extLst>
          </p:cNvPr>
          <p:cNvSpPr/>
          <p:nvPr/>
        </p:nvSpPr>
        <p:spPr>
          <a:xfrm>
            <a:off x="3069015"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13">
            <a:extLst>
              <a:ext uri="{FF2B5EF4-FFF2-40B4-BE49-F238E27FC236}">
                <a16:creationId xmlns:a16="http://schemas.microsoft.com/office/drawing/2014/main" xmlns="" id="{783791DE-E7E6-447C-8393-6E3F88EE8454}"/>
              </a:ext>
            </a:extLst>
          </p:cNvPr>
          <p:cNvSpPr/>
          <p:nvPr/>
        </p:nvSpPr>
        <p:spPr>
          <a:xfrm>
            <a:off x="7299439"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Connector: Elbow 14">
            <a:extLst>
              <a:ext uri="{FF2B5EF4-FFF2-40B4-BE49-F238E27FC236}">
                <a16:creationId xmlns:a16="http://schemas.microsoft.com/office/drawing/2014/main" xmlns="" id="{C8BE22A4-EC9C-43E0-AE5E-9C7638B5999C}"/>
              </a:ext>
            </a:extLst>
          </p:cNvPr>
          <p:cNvCxnSpPr>
            <a:stCxn id="18" idx="3"/>
            <a:endCxn id="20" idx="3"/>
          </p:cNvCxnSpPr>
          <p:nvPr/>
        </p:nvCxnSpPr>
        <p:spPr>
          <a:xfrm flipH="1">
            <a:off x="7417514" y="2951391"/>
            <a:ext cx="4136258" cy="2610873"/>
          </a:xfrm>
          <a:prstGeom prst="bentConnector3">
            <a:avLst>
              <a:gd name="adj1" fmla="val -5527"/>
            </a:avLst>
          </a:prstGeom>
          <a:ln w="177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7887</TotalTime>
  <Words>671</Words>
  <Application>Microsoft Office PowerPoint</Application>
  <PresentationFormat>Widescreen</PresentationFormat>
  <Paragraphs>163</Paragraphs>
  <Slides>20</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Cambria</vt:lpstr>
      <vt:lpstr>Cooper Black</vt:lpstr>
      <vt:lpstr>Open Sans</vt:lpstr>
      <vt:lpstr>Segoe UI</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654</cp:revision>
  <dcterms:created xsi:type="dcterms:W3CDTF">2016-07-10T03:33:26Z</dcterms:created>
  <dcterms:modified xsi:type="dcterms:W3CDTF">2021-09-27T09:11:39Z</dcterms:modified>
</cp:coreProperties>
</file>